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56" r:id="rId2"/>
    <p:sldId id="304" r:id="rId3"/>
    <p:sldId id="267" r:id="rId4"/>
    <p:sldId id="318" r:id="rId5"/>
    <p:sldId id="258" r:id="rId6"/>
    <p:sldId id="308" r:id="rId7"/>
    <p:sldId id="310" r:id="rId8"/>
    <p:sldId id="319" r:id="rId9"/>
    <p:sldId id="312" r:id="rId10"/>
    <p:sldId id="313" r:id="rId11"/>
    <p:sldId id="314" r:id="rId12"/>
    <p:sldId id="325" r:id="rId13"/>
    <p:sldId id="317" r:id="rId14"/>
    <p:sldId id="323" r:id="rId15"/>
    <p:sldId id="320" r:id="rId16"/>
    <p:sldId id="322" r:id="rId17"/>
    <p:sldId id="321" r:id="rId18"/>
    <p:sldId id="309" r:id="rId19"/>
    <p:sldId id="326" r:id="rId20"/>
  </p:sldIdLst>
  <p:sldSz cx="9144000" cy="6858000" type="screen4x3"/>
  <p:notesSz cx="7045325" cy="9345613"/>
  <p:custDataLst>
    <p:tags r:id="rId23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158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2974" cy="467281"/>
          </a:xfrm>
          <a:prstGeom prst="rect">
            <a:avLst/>
          </a:prstGeom>
        </p:spPr>
        <p:txBody>
          <a:bodyPr vert="horz" lIns="93662" tIns="46831" rIns="93662" bIns="4683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90721" y="0"/>
            <a:ext cx="3052974" cy="467281"/>
          </a:xfrm>
          <a:prstGeom prst="rect">
            <a:avLst/>
          </a:prstGeom>
        </p:spPr>
        <p:txBody>
          <a:bodyPr vert="horz" lIns="93662" tIns="46831" rIns="93662" bIns="46831" rtlCol="0"/>
          <a:lstStyle>
            <a:lvl1pPr algn="r">
              <a:defRPr sz="1200"/>
            </a:lvl1pPr>
          </a:lstStyle>
          <a:p>
            <a:fld id="{8D866B62-1396-44A4-8952-EF082118D3C2}" type="datetimeFigureOut">
              <a:rPr lang="en-US" smtClean="0"/>
              <a:t>4/18/2013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76710"/>
            <a:ext cx="3052974" cy="467281"/>
          </a:xfrm>
          <a:prstGeom prst="rect">
            <a:avLst/>
          </a:prstGeom>
        </p:spPr>
        <p:txBody>
          <a:bodyPr vert="horz" lIns="93662" tIns="46831" rIns="93662" bIns="4683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90721" y="8876710"/>
            <a:ext cx="3052974" cy="467281"/>
          </a:xfrm>
          <a:prstGeom prst="rect">
            <a:avLst/>
          </a:prstGeom>
        </p:spPr>
        <p:txBody>
          <a:bodyPr vert="horz" lIns="93662" tIns="46831" rIns="93662" bIns="46831" rtlCol="0" anchor="b"/>
          <a:lstStyle>
            <a:lvl1pPr algn="r">
              <a:defRPr sz="1200"/>
            </a:lvl1pPr>
          </a:lstStyle>
          <a:p>
            <a:fld id="{678F7566-04FD-4927-B104-2EC16642F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1725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2974" cy="467281"/>
          </a:xfrm>
          <a:prstGeom prst="rect">
            <a:avLst/>
          </a:prstGeom>
        </p:spPr>
        <p:txBody>
          <a:bodyPr vert="horz" lIns="93662" tIns="46831" rIns="93662" bIns="4683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90721" y="0"/>
            <a:ext cx="3052974" cy="467281"/>
          </a:xfrm>
          <a:prstGeom prst="rect">
            <a:avLst/>
          </a:prstGeom>
        </p:spPr>
        <p:txBody>
          <a:bodyPr vert="horz" lIns="93662" tIns="46831" rIns="93662" bIns="46831" rtlCol="0"/>
          <a:lstStyle>
            <a:lvl1pPr algn="r">
              <a:defRPr sz="1200"/>
            </a:lvl1pPr>
          </a:lstStyle>
          <a:p>
            <a:fld id="{482D2E10-A443-425F-BF7B-AA176BA66146}" type="datetimeFigureOut">
              <a:rPr lang="en-US" smtClean="0"/>
              <a:pPr/>
              <a:t>4/18/2013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7450" y="701675"/>
            <a:ext cx="4670425" cy="35036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662" tIns="46831" rIns="93662" bIns="468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4533" y="4439166"/>
            <a:ext cx="5636260" cy="4205526"/>
          </a:xfrm>
          <a:prstGeom prst="rect">
            <a:avLst/>
          </a:prstGeom>
        </p:spPr>
        <p:txBody>
          <a:bodyPr vert="horz" lIns="93662" tIns="46831" rIns="93662" bIns="468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76710"/>
            <a:ext cx="3052974" cy="467281"/>
          </a:xfrm>
          <a:prstGeom prst="rect">
            <a:avLst/>
          </a:prstGeom>
        </p:spPr>
        <p:txBody>
          <a:bodyPr vert="horz" lIns="93662" tIns="46831" rIns="93662" bIns="4683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90721" y="8876710"/>
            <a:ext cx="3052974" cy="467281"/>
          </a:xfrm>
          <a:prstGeom prst="rect">
            <a:avLst/>
          </a:prstGeom>
        </p:spPr>
        <p:txBody>
          <a:bodyPr vert="horz" lIns="93662" tIns="46831" rIns="93662" bIns="46831" rtlCol="0" anchor="b"/>
          <a:lstStyle>
            <a:lvl1pPr algn="r">
              <a:defRPr sz="1200"/>
            </a:lvl1pPr>
          </a:lstStyle>
          <a:p>
            <a:fld id="{9F612FC6-4FD0-4950-8FED-18E8F4D601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6363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612FC6-4FD0-4950-8FED-18E8F4D60120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Share one interesting</a:t>
            </a:r>
            <a:r>
              <a:rPr lang="en-US" baseline="0" dirty="0" smtClean="0"/>
              <a:t> fact about yourself or one interesting experience you’ve had.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612FC6-4FD0-4950-8FED-18E8F4D60120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Veterans, TAA-eligible workers, and others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EF93D78-6F93-4FD0-8B6B-D3BA5193B126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EA914-6AAA-40F3-8060-8FCD2930DFB3}" type="datetimeFigureOut">
              <a:rPr lang="en-US" smtClean="0"/>
              <a:pPr/>
              <a:t>4/18/2013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E9987EFF-7B95-40B6-8B7B-530A180D6CD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EA914-6AAA-40F3-8060-8FCD2930DFB3}" type="datetimeFigureOut">
              <a:rPr lang="en-US" smtClean="0"/>
              <a:pPr/>
              <a:t>4/18/2013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87EFF-7B95-40B6-8B7B-530A180D6CD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EA914-6AAA-40F3-8060-8FCD2930DFB3}" type="datetimeFigureOut">
              <a:rPr lang="en-US" smtClean="0"/>
              <a:pPr/>
              <a:t>4/18/2013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E9987EFF-7B95-40B6-8B7B-530A180D6CD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EA914-6AAA-40F3-8060-8FCD2930DFB3}" type="datetimeFigureOut">
              <a:rPr lang="en-US" smtClean="0"/>
              <a:pPr/>
              <a:t>4/18/2013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87EFF-7B95-40B6-8B7B-530A180D6CD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EA914-6AAA-40F3-8060-8FCD2930DFB3}" type="datetimeFigureOut">
              <a:rPr lang="en-US" smtClean="0"/>
              <a:pPr/>
              <a:t>4/18/2013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87EFF-7B95-40B6-8B7B-530A180D6CD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EA914-6AAA-40F3-8060-8FCD2930DFB3}" type="datetimeFigureOut">
              <a:rPr lang="en-US" smtClean="0"/>
              <a:pPr/>
              <a:t>4/18/2013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87EFF-7B95-40B6-8B7B-530A180D6CD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EA914-6AAA-40F3-8060-8FCD2930DFB3}" type="datetimeFigureOut">
              <a:rPr lang="en-US" smtClean="0"/>
              <a:pPr/>
              <a:t>4/18/2013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87EFF-7B95-40B6-8B7B-530A180D6CD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EA914-6AAA-40F3-8060-8FCD2930DFB3}" type="datetimeFigureOut">
              <a:rPr lang="en-US" smtClean="0"/>
              <a:pPr/>
              <a:t>4/18/2013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87EFF-7B95-40B6-8B7B-530A180D6CD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EA914-6AAA-40F3-8060-8FCD2930DFB3}" type="datetimeFigureOut">
              <a:rPr lang="en-US" smtClean="0"/>
              <a:pPr/>
              <a:t>4/18/2013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E9987EFF-7B95-40B6-8B7B-530A180D6CD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EA914-6AAA-40F3-8060-8FCD2930DFB3}" type="datetimeFigureOut">
              <a:rPr lang="en-US" smtClean="0"/>
              <a:pPr/>
              <a:t>4/18/2013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87EFF-7B95-40B6-8B7B-530A180D6CD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EA914-6AAA-40F3-8060-8FCD2930DFB3}" type="datetimeFigureOut">
              <a:rPr lang="en-US" smtClean="0"/>
              <a:pPr/>
              <a:t>4/18/2013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87EFF-7B95-40B6-8B7B-530A180D6CD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C5EA914-6AAA-40F3-8060-8FCD2930DFB3}" type="datetimeFigureOut">
              <a:rPr lang="en-US" smtClean="0"/>
              <a:pPr/>
              <a:t>4/18/2013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E9987EFF-7B95-40B6-8B7B-530A180D6CD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hiteducation.org/bc-students/veterans-resources/" TargetMode="External"/><Relationship Id="rId2" Type="http://schemas.openxmlformats.org/officeDocument/2006/relationships/hyperlink" Target="http://hiteducation.org/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3886200"/>
            <a:ext cx="7010400" cy="17526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Student Navigators Meeting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elcom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524000"/>
            <a:ext cx="7772400" cy="4495800"/>
          </a:xfrm>
        </p:spPr>
        <p:txBody>
          <a:bodyPr>
            <a:normAutofit fontScale="25000" lnSpcReduction="20000"/>
          </a:bodyPr>
          <a:lstStyle/>
          <a:p>
            <a:pPr lvl="0"/>
            <a:r>
              <a:rPr lang="en-US" sz="8000" b="1" dirty="0"/>
              <a:t>Introductions	</a:t>
            </a:r>
            <a:endParaRPr lang="en-US" sz="8000" dirty="0"/>
          </a:p>
          <a:p>
            <a:pPr lvl="0"/>
            <a:endParaRPr lang="en-US" sz="7200" b="1" dirty="0" smtClean="0"/>
          </a:p>
          <a:p>
            <a:pPr lvl="0"/>
            <a:r>
              <a:rPr lang="en-US" sz="8000" b="1" dirty="0" smtClean="0"/>
              <a:t>Review </a:t>
            </a:r>
            <a:r>
              <a:rPr lang="en-US" sz="8000" b="1" dirty="0"/>
              <a:t>of grant focus and commitment</a:t>
            </a:r>
            <a:endParaRPr lang="en-US" sz="8000" dirty="0"/>
          </a:p>
          <a:p>
            <a:pPr lvl="0"/>
            <a:endParaRPr lang="en-US" sz="7200" b="1" dirty="0" smtClean="0"/>
          </a:p>
          <a:p>
            <a:pPr lvl="0"/>
            <a:r>
              <a:rPr lang="en-US" sz="8000" b="1" dirty="0" smtClean="0"/>
              <a:t>Student </a:t>
            </a:r>
            <a:r>
              <a:rPr lang="en-US" sz="8000" b="1" dirty="0"/>
              <a:t>intake</a:t>
            </a:r>
            <a:r>
              <a:rPr lang="en-US" sz="7200" b="1" dirty="0"/>
              <a:t>	</a:t>
            </a:r>
            <a:endParaRPr lang="en-US" sz="7200" dirty="0"/>
          </a:p>
          <a:p>
            <a:pPr lvl="1"/>
            <a:r>
              <a:rPr lang="en-US" sz="7200" dirty="0"/>
              <a:t>Required elements</a:t>
            </a:r>
          </a:p>
          <a:p>
            <a:pPr lvl="1"/>
            <a:r>
              <a:rPr lang="en-US" sz="7200" dirty="0"/>
              <a:t>Desired elements</a:t>
            </a:r>
          </a:p>
          <a:p>
            <a:pPr lvl="1"/>
            <a:r>
              <a:rPr lang="en-US" sz="7200" dirty="0"/>
              <a:t>Screening for employability</a:t>
            </a:r>
          </a:p>
          <a:p>
            <a:pPr lvl="1"/>
            <a:r>
              <a:rPr lang="en-US" sz="7200" dirty="0"/>
              <a:t>Resources (veterans, PLA)</a:t>
            </a:r>
          </a:p>
          <a:p>
            <a:endParaRPr lang="en-US" sz="7200" dirty="0" smtClean="0"/>
          </a:p>
          <a:p>
            <a:r>
              <a:rPr lang="en-US" sz="7200" dirty="0"/>
              <a:t> </a:t>
            </a:r>
            <a:r>
              <a:rPr lang="en-US" sz="8000" b="1" dirty="0" smtClean="0"/>
              <a:t>Monthly </a:t>
            </a:r>
            <a:r>
              <a:rPr lang="en-US" sz="8000" b="1" dirty="0"/>
              <a:t>meetings</a:t>
            </a:r>
            <a:r>
              <a:rPr lang="en-US" sz="7200" b="1" dirty="0"/>
              <a:t>	</a:t>
            </a:r>
            <a:endParaRPr lang="en-US" sz="7200" dirty="0"/>
          </a:p>
          <a:p>
            <a:pPr lvl="1"/>
            <a:r>
              <a:rPr lang="en-US" sz="7200" dirty="0"/>
              <a:t>Format</a:t>
            </a:r>
          </a:p>
          <a:p>
            <a:pPr lvl="1"/>
            <a:r>
              <a:rPr lang="en-US" sz="7200" dirty="0"/>
              <a:t>Topic for May—WA St Labor Council</a:t>
            </a:r>
          </a:p>
          <a:p>
            <a:pPr lvl="1"/>
            <a:r>
              <a:rPr lang="en-US" sz="7200" dirty="0"/>
              <a:t>Topics  for future meetings</a:t>
            </a:r>
          </a:p>
          <a:p>
            <a:pPr marL="0" indent="0">
              <a:buNone/>
            </a:pPr>
            <a:r>
              <a:rPr lang="en-US" sz="2800" dirty="0"/>
              <a:t> </a:t>
            </a:r>
          </a:p>
          <a:p>
            <a:pPr marL="0" indent="0">
              <a:buNone/>
            </a:pPr>
            <a:r>
              <a:rPr lang="en-US" sz="2800" dirty="0"/>
              <a:t> </a:t>
            </a:r>
          </a:p>
          <a:p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3886200"/>
            <a:ext cx="7010400" cy="1752600"/>
          </a:xfrm>
        </p:spPr>
        <p:txBody>
          <a:bodyPr>
            <a:normAutofit fontScale="62500" lnSpcReduction="20000"/>
          </a:bodyPr>
          <a:lstStyle/>
          <a:p>
            <a:r>
              <a:rPr lang="en-US" dirty="0"/>
              <a:t>Andy Brucia- BC</a:t>
            </a:r>
          </a:p>
          <a:p>
            <a:r>
              <a:rPr lang="en-US" dirty="0"/>
              <a:t>Adriana </a:t>
            </a:r>
            <a:r>
              <a:rPr lang="en-US" dirty="0" err="1"/>
              <a:t>Ghan</a:t>
            </a:r>
            <a:r>
              <a:rPr lang="en-US" dirty="0"/>
              <a:t>-CC</a:t>
            </a:r>
          </a:p>
          <a:p>
            <a:r>
              <a:rPr lang="en-US" dirty="0"/>
              <a:t>Beth Jorgenson-NOVA</a:t>
            </a:r>
          </a:p>
          <a:p>
            <a:r>
              <a:rPr lang="en-US" dirty="0"/>
              <a:t>Fran </a:t>
            </a:r>
            <a:r>
              <a:rPr lang="en-US" dirty="0" err="1"/>
              <a:t>Kwak</a:t>
            </a:r>
            <a:r>
              <a:rPr lang="en-US" dirty="0"/>
              <a:t>-RTC</a:t>
            </a:r>
          </a:p>
          <a:p>
            <a:r>
              <a:rPr lang="en-US" dirty="0"/>
              <a:t>Laura Nelson-BTC</a:t>
            </a:r>
          </a:p>
          <a:p>
            <a:r>
              <a:rPr lang="en-US" dirty="0"/>
              <a:t>Natalie Washington-WCC</a:t>
            </a: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Introductions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6951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unicyclis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91391" y="152400"/>
            <a:ext cx="4561217" cy="6553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0" y="1905000"/>
            <a:ext cx="4625812" cy="3464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515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885727"/>
            <a:ext cx="3886200" cy="5188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998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3886200"/>
            <a:ext cx="7010400" cy="17526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Grant Overview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2949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Health E-Workforce (</a:t>
            </a:r>
            <a:r>
              <a:rPr lang="en-US" dirty="0" err="1" smtClean="0"/>
              <a:t>HeW</a:t>
            </a:r>
            <a:r>
              <a:rPr lang="en-US" dirty="0" smtClean="0"/>
              <a:t>) grant</a:t>
            </a:r>
            <a:endParaRPr lang="en-US" dirty="0"/>
          </a:p>
        </p:txBody>
      </p:sp>
      <p:pic>
        <p:nvPicPr>
          <p:cNvPr id="4" name="Content Placeholder 3" descr="DO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00200" y="1447800"/>
            <a:ext cx="2438400" cy="2438400"/>
          </a:xfrm>
        </p:spPr>
      </p:pic>
      <p:pic>
        <p:nvPicPr>
          <p:cNvPr id="6" name="Picture 5" descr="TAA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3124200"/>
            <a:ext cx="2860556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351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066800"/>
          </a:xfrm>
        </p:spPr>
        <p:txBody>
          <a:bodyPr/>
          <a:lstStyle/>
          <a:p>
            <a:r>
              <a:rPr lang="en-US" dirty="0" smtClean="0"/>
              <a:t>Key </a:t>
            </a:r>
            <a:r>
              <a:rPr lang="en-US" dirty="0" err="1" smtClean="0"/>
              <a:t>HeW</a:t>
            </a:r>
            <a:r>
              <a:rPr lang="en-US" dirty="0" smtClean="0"/>
              <a:t> grant elements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678363"/>
          </a:xfrm>
        </p:spPr>
        <p:txBody>
          <a:bodyPr/>
          <a:lstStyle/>
          <a:p>
            <a:r>
              <a:rPr lang="en-US" dirty="0" smtClean="0"/>
              <a:t>Training unemployed workers in high-demand fields</a:t>
            </a:r>
          </a:p>
          <a:p>
            <a:r>
              <a:rPr lang="en-US" dirty="0" smtClean="0"/>
              <a:t>Stackable credentials</a:t>
            </a:r>
          </a:p>
          <a:p>
            <a:r>
              <a:rPr lang="en-US" dirty="0" smtClean="0"/>
              <a:t>Evidence-based design</a:t>
            </a:r>
          </a:p>
          <a:p>
            <a:r>
              <a:rPr lang="en-US" dirty="0" smtClean="0"/>
              <a:t>Innovation</a:t>
            </a:r>
          </a:p>
          <a:p>
            <a:r>
              <a:rPr lang="en-US" dirty="0" smtClean="0"/>
              <a:t>PLA</a:t>
            </a:r>
          </a:p>
          <a:p>
            <a:r>
              <a:rPr lang="en-US" dirty="0" smtClean="0"/>
              <a:t>Practices to promote student retention &amp; completion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9222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HeW</a:t>
            </a:r>
            <a:r>
              <a:rPr lang="en-US" dirty="0" smtClean="0"/>
              <a:t> key areas of focus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1981200"/>
            <a:ext cx="3340139" cy="1573032"/>
          </a:xfrm>
          <a:prstGeom prst="rect">
            <a:avLst/>
          </a:prstGeom>
        </p:spPr>
      </p:pic>
      <p:pic>
        <p:nvPicPr>
          <p:cNvPr id="11" name="Picture 10" descr="TAA.jpg"/>
          <p:cNvPicPr>
            <a:picLocks noChangeAspect="1"/>
          </p:cNvPicPr>
          <p:nvPr/>
        </p:nvPicPr>
        <p:blipFill>
          <a:blip r:embed="rId4" cstate="print"/>
          <a:srcRect t="25000"/>
          <a:stretch>
            <a:fillRect/>
          </a:stretch>
        </p:blipFill>
        <p:spPr>
          <a:xfrm>
            <a:off x="5181600" y="3048000"/>
            <a:ext cx="2362200" cy="2125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257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020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What we promised: student outcomes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" t="21336" r="62505" b="-21336"/>
          <a:stretch/>
        </p:blipFill>
        <p:spPr bwMode="auto">
          <a:xfrm>
            <a:off x="1752600" y="762000"/>
            <a:ext cx="5486839" cy="822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3187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What we promised: strategies to increase student retention &amp; completion</a:t>
            </a:r>
            <a:endParaRPr lang="en-US" sz="3200" dirty="0"/>
          </a:p>
        </p:txBody>
      </p:sp>
      <p:pic>
        <p:nvPicPr>
          <p:cNvPr id="8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57400"/>
            <a:ext cx="3359551" cy="2215356"/>
          </a:xfr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2421" y="3352800"/>
            <a:ext cx="3024554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231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we promised: continuous improvement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0" y="2209800"/>
            <a:ext cx="3276600" cy="3276600"/>
          </a:xfrm>
        </p:spPr>
      </p:pic>
    </p:spTree>
    <p:extLst>
      <p:ext uri="{BB962C8B-B14F-4D97-AF65-F5344CB8AC3E}">
        <p14:creationId xmlns:p14="http://schemas.microsoft.com/office/powerpoint/2010/main" val="119608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3886200"/>
            <a:ext cx="7010400" cy="1752600"/>
          </a:xfrm>
        </p:spPr>
        <p:txBody>
          <a:bodyPr>
            <a:normAutofit/>
          </a:bodyPr>
          <a:lstStyle/>
          <a:p>
            <a:pPr lvl="5" algn="l"/>
            <a:r>
              <a:rPr lang="en-US" dirty="0" smtClean="0"/>
              <a:t>Required elements</a:t>
            </a:r>
          </a:p>
          <a:p>
            <a:pPr lvl="5" algn="l"/>
            <a:r>
              <a:rPr lang="en-US" dirty="0" smtClean="0"/>
              <a:t>Desired elements</a:t>
            </a:r>
          </a:p>
          <a:p>
            <a:pPr lvl="5" algn="l"/>
            <a:r>
              <a:rPr lang="en-US" dirty="0" smtClean="0"/>
              <a:t>Database</a:t>
            </a:r>
          </a:p>
          <a:p>
            <a:pPr lvl="5" algn="l"/>
            <a:r>
              <a:rPr lang="en-US" dirty="0" smtClean="0"/>
              <a:t>Screening for employability</a:t>
            </a:r>
          </a:p>
          <a:p>
            <a:pPr lvl="5" algn="l"/>
            <a:r>
              <a:rPr lang="en-US" dirty="0" smtClean="0"/>
              <a:t>Resources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Student Intake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6311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Resources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http://hiteducation.org</a:t>
            </a:r>
            <a:endParaRPr lang="en-US" dirty="0" smtClean="0"/>
          </a:p>
          <a:p>
            <a:r>
              <a:rPr lang="en-US" dirty="0"/>
              <a:t>Veterans  </a:t>
            </a:r>
            <a:r>
              <a:rPr lang="en-US" dirty="0">
                <a:hlinkClick r:id="rId3"/>
              </a:rPr>
              <a:t>http://hiteducation.org/bc-students/veterans-resources</a:t>
            </a:r>
            <a:r>
              <a:rPr lang="en-US" dirty="0" smtClean="0">
                <a:hlinkClick r:id="rId3"/>
              </a:rPr>
              <a:t>/</a:t>
            </a:r>
            <a:r>
              <a:rPr lang="en-US" dirty="0" smtClean="0"/>
              <a:t> </a:t>
            </a:r>
          </a:p>
          <a:p>
            <a:r>
              <a:rPr lang="en-US" dirty="0" smtClean="0"/>
              <a:t>PLA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444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3886200"/>
            <a:ext cx="7010400" cy="17526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Future Meetings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6070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0" y="1132682"/>
            <a:ext cx="2895600" cy="396636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667000" y="5943600"/>
            <a:ext cx="5088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Poll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5609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1905001"/>
            <a:ext cx="5853403" cy="286816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505200" y="5715000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whiteboard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8481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2598</TotalTime>
  <Words>127</Words>
  <Application>Microsoft Office PowerPoint</Application>
  <PresentationFormat>On-screen Show (4:3)</PresentationFormat>
  <Paragraphs>57</Paragraphs>
  <Slides>19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Equity</vt:lpstr>
      <vt:lpstr>Student Navigators Meeting</vt:lpstr>
      <vt:lpstr>PowerPoint Presentation</vt:lpstr>
      <vt:lpstr>Agenda</vt:lpstr>
      <vt:lpstr>Introductions</vt:lpstr>
      <vt:lpstr>PowerPoint Presentation</vt:lpstr>
      <vt:lpstr>PowerPoint Presentation</vt:lpstr>
      <vt:lpstr>PowerPoint Presentation</vt:lpstr>
      <vt:lpstr>Grant Overview</vt:lpstr>
      <vt:lpstr>Health E-Workforce (HeW) grant</vt:lpstr>
      <vt:lpstr>Key HeW grant elements</vt:lpstr>
      <vt:lpstr>HeW key areas of focus</vt:lpstr>
      <vt:lpstr>What we promised: student outcomes </vt:lpstr>
      <vt:lpstr>What we promised: strategies to increase student retention &amp; completion</vt:lpstr>
      <vt:lpstr>What we promised: continuous improvement</vt:lpstr>
      <vt:lpstr>Student Intake</vt:lpstr>
      <vt:lpstr>Resources</vt:lpstr>
      <vt:lpstr>Future Meetings</vt:lpstr>
      <vt:lpstr>PowerPoint Presentation</vt:lpstr>
      <vt:lpstr>PowerPoint Presentation</vt:lpstr>
    </vt:vector>
  </TitlesOfParts>
  <Company>Bellevue Community College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mmurphy</dc:creator>
  <cp:lastModifiedBy>Margaret</cp:lastModifiedBy>
  <cp:revision>79</cp:revision>
  <cp:lastPrinted>2013-04-18T16:43:14Z</cp:lastPrinted>
  <dcterms:created xsi:type="dcterms:W3CDTF">2012-10-31T14:24:38Z</dcterms:created>
  <dcterms:modified xsi:type="dcterms:W3CDTF">2013-04-18T16:44:01Z</dcterms:modified>
</cp:coreProperties>
</file>